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5" r:id="rId3"/>
    <p:sldId id="272" r:id="rId4"/>
    <p:sldId id="271" r:id="rId5"/>
    <p:sldId id="276" r:id="rId6"/>
    <p:sldId id="274" r:id="rId7"/>
    <p:sldId id="275" r:id="rId8"/>
    <p:sldId id="273" r:id="rId9"/>
    <p:sldId id="277" r:id="rId10"/>
    <p:sldId id="278" r:id="rId11"/>
    <p:sldId id="279" r:id="rId12"/>
    <p:sldId id="280" r:id="rId13"/>
    <p:sldId id="299" r:id="rId14"/>
    <p:sldId id="256" r:id="rId15"/>
    <p:sldId id="257" r:id="rId16"/>
    <p:sldId id="284" r:id="rId17"/>
    <p:sldId id="282" r:id="rId18"/>
    <p:sldId id="281" r:id="rId19"/>
    <p:sldId id="285" r:id="rId20"/>
    <p:sldId id="293" r:id="rId21"/>
    <p:sldId id="259" r:id="rId22"/>
    <p:sldId id="260" r:id="rId23"/>
    <p:sldId id="286" r:id="rId24"/>
    <p:sldId id="262" r:id="rId25"/>
    <p:sldId id="287" r:id="rId26"/>
    <p:sldId id="263" r:id="rId27"/>
    <p:sldId id="288" r:id="rId28"/>
    <p:sldId id="264" r:id="rId29"/>
    <p:sldId id="294" r:id="rId30"/>
    <p:sldId id="266" r:id="rId31"/>
    <p:sldId id="297" r:id="rId32"/>
    <p:sldId id="267" r:id="rId33"/>
    <p:sldId id="291" r:id="rId34"/>
    <p:sldId id="292" r:id="rId35"/>
    <p:sldId id="298" r:id="rId36"/>
    <p:sldId id="268" r:id="rId37"/>
    <p:sldId id="290" r:id="rId38"/>
    <p:sldId id="269" r:id="rId39"/>
    <p:sldId id="295" r:id="rId40"/>
    <p:sldId id="270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90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F3D4-073A-4B73-8DD5-18E9F652ED89}" type="datetimeFigureOut">
              <a:rPr lang="en-CA" smtClean="0"/>
              <a:t>12/03/2015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61FB-E86C-49E7-84AD-BACF7FDE1F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61592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F3D4-073A-4B73-8DD5-18E9F652ED89}" type="datetimeFigureOut">
              <a:rPr lang="en-CA" smtClean="0"/>
              <a:t>12/03/2015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61FB-E86C-49E7-84AD-BACF7FDE1F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8671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F3D4-073A-4B73-8DD5-18E9F652ED89}" type="datetimeFigureOut">
              <a:rPr lang="en-CA" smtClean="0"/>
              <a:t>12/03/2015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61FB-E86C-49E7-84AD-BACF7FDE1F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359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F3D4-073A-4B73-8DD5-18E9F652ED89}" type="datetimeFigureOut">
              <a:rPr lang="en-CA" smtClean="0"/>
              <a:t>12/03/2015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61FB-E86C-49E7-84AD-BACF7FDE1F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871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F3D4-073A-4B73-8DD5-18E9F652ED89}" type="datetimeFigureOut">
              <a:rPr lang="en-CA" smtClean="0"/>
              <a:t>12/03/2015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61FB-E86C-49E7-84AD-BACF7FDE1F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6895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F3D4-073A-4B73-8DD5-18E9F652ED89}" type="datetimeFigureOut">
              <a:rPr lang="en-CA" smtClean="0"/>
              <a:t>12/03/2015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61FB-E86C-49E7-84AD-BACF7FDE1F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8143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F3D4-073A-4B73-8DD5-18E9F652ED89}" type="datetimeFigureOut">
              <a:rPr lang="en-CA" smtClean="0"/>
              <a:t>12/03/2015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61FB-E86C-49E7-84AD-BACF7FDE1F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627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F3D4-073A-4B73-8DD5-18E9F652ED89}" type="datetimeFigureOut">
              <a:rPr lang="en-CA" smtClean="0"/>
              <a:t>12/03/2015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61FB-E86C-49E7-84AD-BACF7FDE1F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7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F3D4-073A-4B73-8DD5-18E9F652ED89}" type="datetimeFigureOut">
              <a:rPr lang="en-CA" smtClean="0"/>
              <a:t>12/03/2015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61FB-E86C-49E7-84AD-BACF7FDE1F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3943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F3D4-073A-4B73-8DD5-18E9F652ED89}" type="datetimeFigureOut">
              <a:rPr lang="en-CA" smtClean="0"/>
              <a:t>12/03/2015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61FB-E86C-49E7-84AD-BACF7FDE1F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9065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F3D4-073A-4B73-8DD5-18E9F652ED89}" type="datetimeFigureOut">
              <a:rPr lang="en-CA" smtClean="0"/>
              <a:t>12/03/2015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1A61FB-E86C-49E7-84AD-BACF7FDE1F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6171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CF3D4-073A-4B73-8DD5-18E9F652ED89}" type="datetimeFigureOut">
              <a:rPr lang="en-CA" smtClean="0"/>
              <a:t>12/03/2015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1A61FB-E86C-49E7-84AD-BACF7FDE1FD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22982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ted.ucar.edu/tropical/textbook_2nd_edition/media/flash/anatomy.swf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manitoba.ca/faculties/environment/envirogeog/weather/charleyvis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ted.ucar.edu/tropical/textbook_2nd_edition/media/flash/hurricane_winddamage.swf" TargetMode="External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hc.noaa.gov/surge/animations/hurricane_stormsurge.swf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Hurricane Definition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a non-frontal synoptic scale (same scale as MLC) low-pressure system over tropical waters with organized convection (thunderstorm activity) &amp; definite cyclonic surface wind circulation</a:t>
            </a:r>
          </a:p>
        </p:txBody>
      </p:sp>
    </p:spTree>
    <p:extLst>
      <p:ext uri="{BB962C8B-B14F-4D97-AF65-F5344CB8AC3E}">
        <p14:creationId xmlns:p14="http://schemas.microsoft.com/office/powerpoint/2010/main" val="3592025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CA" dirty="0" smtClean="0"/>
              <a:t>Anatomy of a Hurricane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1600200"/>
          </a:xfrm>
        </p:spPr>
        <p:txBody>
          <a:bodyPr>
            <a:noAutofit/>
          </a:bodyPr>
          <a:lstStyle/>
          <a:p>
            <a:pPr lvl="0"/>
            <a:r>
              <a:rPr lang="en-CA" sz="2400" dirty="0"/>
              <a:t>the “eye” is the region of limited cloud development and calm weather near the hurricane centre; air from high in the hurricane descends into the eye (warms by compression) suppressing cloud </a:t>
            </a:r>
            <a:r>
              <a:rPr lang="en-CA" sz="2400" dirty="0" smtClean="0"/>
              <a:t>formation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39323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0" y="-19050"/>
            <a:ext cx="10913030" cy="722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CA" dirty="0" smtClean="0">
                <a:solidFill>
                  <a:schemeClr val="bg1">
                    <a:lumMod val="95000"/>
                  </a:schemeClr>
                </a:solidFill>
              </a:rPr>
              <a:t>Hurricane “Eye”</a:t>
            </a:r>
            <a:endParaRPr lang="en-CA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91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CA" dirty="0" smtClean="0"/>
              <a:t>Anatomy of a Hurricane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791200"/>
          </a:xfrm>
        </p:spPr>
        <p:txBody>
          <a:bodyPr>
            <a:noAutofit/>
          </a:bodyPr>
          <a:lstStyle/>
          <a:p>
            <a:pPr lvl="0"/>
            <a:r>
              <a:rPr lang="en-CA" sz="2400" dirty="0" smtClean="0">
                <a:solidFill>
                  <a:schemeClr val="bg1">
                    <a:lumMod val="75000"/>
                  </a:schemeClr>
                </a:solidFill>
              </a:rPr>
              <a:t>the “eye” is the region of limited cloud development and calm weather near the hurricane centre; air from high in the hurricane descends into the eye (warms by compression) suppressing cloud formation</a:t>
            </a:r>
          </a:p>
          <a:p>
            <a:pPr lvl="0"/>
            <a:r>
              <a:rPr lang="en-CA" sz="2400" dirty="0" smtClean="0"/>
              <a:t>the </a:t>
            </a:r>
            <a:r>
              <a:rPr lang="en-CA" sz="2400" dirty="0"/>
              <a:t>“eye wall” is a ring of intense thunderstorms that surround the eye – the eye wall region has the strongest </a:t>
            </a:r>
            <a:r>
              <a:rPr lang="en-CA" sz="2400" dirty="0" smtClean="0"/>
              <a:t>winds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246288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4159"/>
            <a:ext cx="9265920" cy="6949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CA" dirty="0" smtClean="0"/>
              <a:t>Hurricane “Eye Wall”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1150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0"/>
            <a:ext cx="1178152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Hurricane “Eye Wall”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119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Hurricane “Eye Wall”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1380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CA" dirty="0" smtClean="0"/>
              <a:t>Anatomy of a Hurricane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791200"/>
          </a:xfrm>
        </p:spPr>
        <p:txBody>
          <a:bodyPr>
            <a:noAutofit/>
          </a:bodyPr>
          <a:lstStyle/>
          <a:p>
            <a:pPr lvl="0"/>
            <a:r>
              <a:rPr lang="en-CA" sz="2400" dirty="0">
                <a:solidFill>
                  <a:schemeClr val="bg1">
                    <a:lumMod val="75000"/>
                  </a:schemeClr>
                </a:solidFill>
              </a:rPr>
              <a:t>the “eye” is the region of limited cloud development and calm weather near the hurricane centre; air from high in the hurricane descends into the eye (warms by compression) suppressing cloud </a:t>
            </a:r>
            <a:r>
              <a:rPr lang="en-CA" sz="2400" dirty="0" smtClean="0">
                <a:solidFill>
                  <a:schemeClr val="bg1">
                    <a:lumMod val="75000"/>
                  </a:schemeClr>
                </a:solidFill>
              </a:rPr>
              <a:t>formation</a:t>
            </a:r>
            <a:endParaRPr lang="en-CA" sz="2400" dirty="0">
              <a:solidFill>
                <a:schemeClr val="bg1">
                  <a:lumMod val="75000"/>
                </a:schemeClr>
              </a:solidFill>
            </a:endParaRPr>
          </a:p>
          <a:p>
            <a:pPr lvl="0"/>
            <a:r>
              <a:rPr lang="en-CA" sz="2400" dirty="0">
                <a:solidFill>
                  <a:schemeClr val="bg1">
                    <a:lumMod val="75000"/>
                  </a:schemeClr>
                </a:solidFill>
              </a:rPr>
              <a:t>the “eye wall” is a ring of intense thunderstorms that surround the eye – the eye wall region has the strongest winds </a:t>
            </a:r>
          </a:p>
          <a:p>
            <a:pPr lvl="0"/>
            <a:r>
              <a:rPr lang="en-CA" sz="2400" dirty="0"/>
              <a:t>“spiral rain bands” swirl around the eye as wind speeds increase near centre of storm; spiralling clouds (lines of thunderstorms) are often obscured by overlying cirrostratus </a:t>
            </a:r>
            <a:r>
              <a:rPr lang="en-CA" sz="2400" dirty="0" smtClean="0"/>
              <a:t>clouds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44244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81200" y="-152400"/>
            <a:ext cx="8229600" cy="1143000"/>
          </a:xfrm>
        </p:spPr>
        <p:txBody>
          <a:bodyPr/>
          <a:lstStyle/>
          <a:p>
            <a:r>
              <a:rPr lang="en-CA" dirty="0" smtClean="0">
                <a:solidFill>
                  <a:schemeClr val="bg1"/>
                </a:solidFill>
              </a:rPr>
              <a:t>Spiral Rain Bands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666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217475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38200" y="-76200"/>
            <a:ext cx="10744200" cy="573974"/>
          </a:xfrm>
          <a:solidFill>
            <a:schemeClr val="tx1"/>
          </a:solidFill>
        </p:spPr>
        <p:txBody>
          <a:bodyPr>
            <a:noAutofit/>
          </a:bodyPr>
          <a:lstStyle/>
          <a:p>
            <a:r>
              <a:rPr lang="en-CA" sz="3200" dirty="0" smtClean="0">
                <a:solidFill>
                  <a:schemeClr val="bg1"/>
                </a:solidFill>
              </a:rPr>
              <a:t>Radar Reflectivity of Spiral Rain Bands</a:t>
            </a:r>
            <a:endParaRPr lang="en-CA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4385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CA" dirty="0" smtClean="0"/>
              <a:t>Anatomy of a Hurricane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91600" cy="5791200"/>
          </a:xfrm>
        </p:spPr>
        <p:txBody>
          <a:bodyPr>
            <a:noAutofit/>
          </a:bodyPr>
          <a:lstStyle/>
          <a:p>
            <a:pPr lvl="0"/>
            <a:r>
              <a:rPr lang="en-CA" sz="2400" dirty="0">
                <a:solidFill>
                  <a:schemeClr val="bg1">
                    <a:lumMod val="75000"/>
                  </a:schemeClr>
                </a:solidFill>
              </a:rPr>
              <a:t>the “eye” is the region of limited cloud development and calm weather near the hurricane centre; air from high in the hurricane descends into the eye (warms by compression) suppressing cloud </a:t>
            </a:r>
            <a:r>
              <a:rPr lang="en-CA" sz="2400" dirty="0" smtClean="0">
                <a:solidFill>
                  <a:schemeClr val="bg1">
                    <a:lumMod val="75000"/>
                  </a:schemeClr>
                </a:solidFill>
              </a:rPr>
              <a:t>formation</a:t>
            </a:r>
            <a:endParaRPr lang="en-CA" sz="2400" dirty="0">
              <a:solidFill>
                <a:schemeClr val="bg1">
                  <a:lumMod val="75000"/>
                </a:schemeClr>
              </a:solidFill>
            </a:endParaRPr>
          </a:p>
          <a:p>
            <a:pPr lvl="0"/>
            <a:r>
              <a:rPr lang="en-CA" sz="2400" dirty="0">
                <a:solidFill>
                  <a:schemeClr val="bg1">
                    <a:lumMod val="75000"/>
                  </a:schemeClr>
                </a:solidFill>
              </a:rPr>
              <a:t>the “eye wall” is a ring of intense thunderstorms that surround the eye – the eye wall region has the strongest winds </a:t>
            </a:r>
          </a:p>
          <a:p>
            <a:pPr lvl="0"/>
            <a:r>
              <a:rPr lang="en-CA" sz="2400" dirty="0">
                <a:solidFill>
                  <a:schemeClr val="bg1">
                    <a:lumMod val="75000"/>
                  </a:schemeClr>
                </a:solidFill>
              </a:rPr>
              <a:t>“spiral rain bands” swirl around the eye as wind speeds increase near centre of storm; spiralling clouds (lines of thunderstorms) are often obscured by overlying cirrostratus </a:t>
            </a:r>
            <a:r>
              <a:rPr lang="en-CA" sz="2400" dirty="0" smtClean="0">
                <a:solidFill>
                  <a:schemeClr val="bg1">
                    <a:lumMod val="75000"/>
                  </a:schemeClr>
                </a:solidFill>
              </a:rPr>
              <a:t>clouds</a:t>
            </a:r>
          </a:p>
          <a:p>
            <a:pPr lvl="0"/>
            <a:r>
              <a:rPr lang="en-CA" sz="2400" dirty="0"/>
              <a:t>rising air in the eye wall and the release of latent heat at upper levels creates a region of high pressure (relative to the surrounding air) aloft at the top of the </a:t>
            </a:r>
            <a:r>
              <a:rPr lang="en-CA" sz="2400" dirty="0" smtClean="0"/>
              <a:t>storm which results </a:t>
            </a:r>
            <a:r>
              <a:rPr lang="en-CA" sz="2400" dirty="0"/>
              <a:t>in subsiding air above the eye and anti-cyclonic “outflow” aloft, which </a:t>
            </a:r>
            <a:r>
              <a:rPr lang="en-CA" sz="2400" dirty="0" smtClean="0"/>
              <a:t>removes </a:t>
            </a:r>
            <a:r>
              <a:rPr lang="en-CA" sz="2400" dirty="0"/>
              <a:t>air from above the eye maintaining the surface low pressure </a:t>
            </a:r>
            <a:r>
              <a:rPr lang="en-CA" sz="2400" b="1" dirty="0">
                <a:solidFill>
                  <a:srgbClr val="FF0000"/>
                </a:solidFill>
              </a:rPr>
              <a:t>(see Figures 11.2 -  11.5, &amp; 11.7 in text)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687812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0"/>
            <a:ext cx="9905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664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3-D Structure of Hurricanes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2133600"/>
            <a:ext cx="6096000" cy="3992563"/>
          </a:xfrm>
        </p:spPr>
        <p:txBody>
          <a:bodyPr/>
          <a:lstStyle/>
          <a:p>
            <a:pPr marL="0" indent="0">
              <a:buNone/>
            </a:pPr>
            <a:r>
              <a:rPr lang="en-CA" dirty="0" smtClean="0">
                <a:hlinkClick r:id="rId2"/>
              </a:rPr>
              <a:t>The COMET Program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82123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Components &amp; Characteristics of Hurricanes, Typhoons, &amp; Cyclones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029200"/>
          </a:xfrm>
        </p:spPr>
        <p:txBody>
          <a:bodyPr>
            <a:normAutofit fontScale="85000" lnSpcReduction="10000"/>
          </a:bodyPr>
          <a:lstStyle/>
          <a:p>
            <a:r>
              <a:rPr lang="en-CA" dirty="0" smtClean="0">
                <a:hlinkClick r:id="rId2"/>
              </a:rPr>
              <a:t>Visible Satellite Loop of Hurricane Charley</a:t>
            </a:r>
            <a:endParaRPr lang="en-CA" dirty="0" smtClean="0"/>
          </a:p>
          <a:p>
            <a:pPr lvl="0"/>
            <a:r>
              <a:rPr lang="en-CA" dirty="0"/>
              <a:t>cyclonically swirling storm rotation (around central low pressure centre) – </a:t>
            </a:r>
            <a:r>
              <a:rPr lang="en-CA" dirty="0" err="1"/>
              <a:t>Coriolis</a:t>
            </a:r>
            <a:r>
              <a:rPr lang="en-CA" dirty="0"/>
              <a:t> Force plays a role</a:t>
            </a:r>
          </a:p>
          <a:p>
            <a:pPr lvl="0"/>
            <a:r>
              <a:rPr lang="en-CA" dirty="0"/>
              <a:t>highly organized complex of thunderstorms arranged in “spiral bands”</a:t>
            </a:r>
          </a:p>
          <a:p>
            <a:pPr lvl="0"/>
            <a:r>
              <a:rPr lang="en-CA" dirty="0"/>
              <a:t>300 – 700 km in diameter </a:t>
            </a:r>
            <a:r>
              <a:rPr lang="en-CA" dirty="0" smtClean="0"/>
              <a:t>(about </a:t>
            </a:r>
            <a:r>
              <a:rPr lang="en-CA" dirty="0"/>
              <a:t>½ the size of </a:t>
            </a:r>
            <a:r>
              <a:rPr lang="en-CA" dirty="0" smtClean="0"/>
              <a:t>MLC)</a:t>
            </a:r>
            <a:endParaRPr lang="en-CA" dirty="0"/>
          </a:p>
          <a:p>
            <a:pPr lvl="0"/>
            <a:r>
              <a:rPr lang="en-CA" dirty="0"/>
              <a:t>hurricanes have no </a:t>
            </a:r>
            <a:r>
              <a:rPr lang="en-CA" dirty="0" smtClean="0"/>
              <a:t>fronts</a:t>
            </a:r>
          </a:p>
          <a:p>
            <a:pPr lvl="0"/>
            <a:r>
              <a:rPr lang="en-CA" dirty="0" smtClean="0"/>
              <a:t>hurricane’s </a:t>
            </a:r>
            <a:r>
              <a:rPr lang="en-CA" dirty="0"/>
              <a:t>winds are strongest at surface and weaken with </a:t>
            </a:r>
            <a:r>
              <a:rPr lang="en-CA" dirty="0" smtClean="0"/>
              <a:t>height</a:t>
            </a:r>
            <a:endParaRPr lang="en-CA" dirty="0"/>
          </a:p>
          <a:p>
            <a:pPr lvl="0"/>
            <a:r>
              <a:rPr lang="en-CA" dirty="0"/>
              <a:t>hurricanes and tropical systems form under weak high-altitude winds (vertical wind shear inhibits formation and can weaken or destroy developed storms</a:t>
            </a:r>
            <a:r>
              <a:rPr lang="en-CA" dirty="0" smtClean="0"/>
              <a:t>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7913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Components &amp; Characteristics of Hurricanes, Typhoons, &amp; Cyclones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0292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-CA" dirty="0"/>
              <a:t>the centres of hurricanes are warmer than their </a:t>
            </a:r>
            <a:r>
              <a:rPr lang="en-CA" dirty="0" smtClean="0"/>
              <a:t>surroundings</a:t>
            </a:r>
            <a:endParaRPr lang="en-CA" dirty="0"/>
          </a:p>
          <a:p>
            <a:pPr lvl="0"/>
            <a:r>
              <a:rPr lang="en-CA" dirty="0"/>
              <a:t>air sinks at the centre of a hurricane forming the “eye” </a:t>
            </a:r>
            <a:endParaRPr lang="en-CA" dirty="0" smtClean="0"/>
          </a:p>
          <a:p>
            <a:pPr lvl="0"/>
            <a:r>
              <a:rPr lang="en-CA" dirty="0" smtClean="0"/>
              <a:t>hurricanes</a:t>
            </a:r>
            <a:r>
              <a:rPr lang="en-CA" dirty="0"/>
              <a:t>' main energy source is the latent heat of condensation </a:t>
            </a:r>
            <a:r>
              <a:rPr lang="en-CA" dirty="0" smtClean="0"/>
              <a:t>(energy </a:t>
            </a:r>
            <a:r>
              <a:rPr lang="en-CA" dirty="0"/>
              <a:t>released per day is equivalent to 200 times the amount of electricity generated per day </a:t>
            </a:r>
            <a:r>
              <a:rPr lang="en-CA" dirty="0" smtClean="0"/>
              <a:t>globally)</a:t>
            </a:r>
            <a:endParaRPr lang="en-CA" dirty="0"/>
          </a:p>
          <a:p>
            <a:pPr lvl="0"/>
            <a:r>
              <a:rPr lang="en-CA" dirty="0"/>
              <a:t>form over tropical oceans with SST greater than </a:t>
            </a:r>
            <a:r>
              <a:rPr lang="en-CA" dirty="0" smtClean="0"/>
              <a:t>26.5˚C; </a:t>
            </a:r>
            <a:r>
              <a:rPr lang="en-CA" dirty="0"/>
              <a:t>this provides the warm moist air required to fuel the </a:t>
            </a:r>
            <a:r>
              <a:rPr lang="en-CA" dirty="0" smtClean="0"/>
              <a:t>hurricane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69464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698" y="719137"/>
            <a:ext cx="9234315" cy="5577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094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Components &amp; Characteristics of Hurricanes, Typhoons, &amp; Cyclones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029200"/>
          </a:xfrm>
        </p:spPr>
        <p:txBody>
          <a:bodyPr>
            <a:normAutofit/>
          </a:bodyPr>
          <a:lstStyle/>
          <a:p>
            <a:pPr lvl="0"/>
            <a:r>
              <a:rPr lang="en-CA" dirty="0" smtClean="0"/>
              <a:t>hurricanes </a:t>
            </a:r>
            <a:r>
              <a:rPr lang="en-CA" dirty="0"/>
              <a:t>are essentially limited to a band between 5˚ &amp; 20˚ N &amp; S </a:t>
            </a:r>
            <a:endParaRPr lang="en-CA" dirty="0" smtClean="0"/>
          </a:p>
        </p:txBody>
      </p:sp>
    </p:spTree>
    <p:extLst>
      <p:ext uri="{BB962C8B-B14F-4D97-AF65-F5344CB8AC3E}">
        <p14:creationId xmlns:p14="http://schemas.microsoft.com/office/powerpoint/2010/main" val="1640152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Hurricane Breeding Grounds</a:t>
            </a:r>
            <a:endParaRPr lang="en-C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1371600"/>
            <a:ext cx="9349720" cy="4023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595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Components &amp; Characteristics of Hurricanes, Typhoons, &amp; Cyclones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5029200"/>
          </a:xfrm>
        </p:spPr>
        <p:txBody>
          <a:bodyPr>
            <a:normAutofit/>
          </a:bodyPr>
          <a:lstStyle/>
          <a:p>
            <a:pPr lvl="0"/>
            <a:r>
              <a:rPr lang="en-CA" dirty="0" smtClean="0"/>
              <a:t>hurricanes </a:t>
            </a:r>
            <a:r>
              <a:rPr lang="en-CA" dirty="0"/>
              <a:t>are essentially limited to a band between 5˚ &amp; 20˚ N &amp; S </a:t>
            </a:r>
            <a:endParaRPr lang="en-CA" dirty="0" smtClean="0"/>
          </a:p>
          <a:p>
            <a:pPr lvl="0"/>
            <a:r>
              <a:rPr lang="en-CA" dirty="0" smtClean="0"/>
              <a:t>the Atlantic hurricane season runs from June 1</a:t>
            </a:r>
            <a:r>
              <a:rPr lang="en-CA" baseline="30000" dirty="0" smtClean="0"/>
              <a:t>st</a:t>
            </a:r>
            <a:r>
              <a:rPr lang="en-CA" dirty="0" smtClean="0"/>
              <a:t> through November 30</a:t>
            </a:r>
            <a:r>
              <a:rPr lang="en-CA" baseline="30000" dirty="0" smtClean="0"/>
              <a:t>th</a:t>
            </a:r>
            <a:endParaRPr lang="en-CA" dirty="0" smtClean="0"/>
          </a:p>
          <a:p>
            <a:pPr lvl="0"/>
            <a:endParaRPr lang="en-CA" dirty="0" smtClean="0"/>
          </a:p>
          <a:p>
            <a:pPr marL="0" lv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49085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92"/>
            <a:ext cx="8229600" cy="1143000"/>
          </a:xfrm>
        </p:spPr>
        <p:txBody>
          <a:bodyPr/>
          <a:lstStyle/>
          <a:p>
            <a:r>
              <a:rPr lang="en-CA" dirty="0" smtClean="0"/>
              <a:t>Hurricane Frequency</a:t>
            </a:r>
            <a:endParaRPr lang="en-CA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595360" cy="5647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9343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92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CA" dirty="0" smtClean="0">
                <a:solidFill>
                  <a:schemeClr val="bg1"/>
                </a:solidFill>
              </a:rPr>
              <a:t>Hurricane Developmental Stages</a:t>
            </a:r>
            <a:r>
              <a:rPr lang="en-CA" dirty="0" smtClean="0"/>
              <a:t>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685800"/>
            <a:ext cx="8610600" cy="685800"/>
          </a:xfrm>
        </p:spPr>
        <p:txBody>
          <a:bodyPr/>
          <a:lstStyle/>
          <a:p>
            <a:r>
              <a:rPr lang="en-CA" dirty="0">
                <a:solidFill>
                  <a:schemeClr val="bg1"/>
                </a:solidFill>
              </a:rPr>
              <a:t>b</a:t>
            </a:r>
            <a:r>
              <a:rPr lang="en-CA" dirty="0" smtClean="0">
                <a:solidFill>
                  <a:schemeClr val="bg1"/>
                </a:solidFill>
              </a:rPr>
              <a:t>ased on wind speed and degree of organization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239" y="1280556"/>
            <a:ext cx="6949440" cy="52819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3781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Hurricane Developmental Stages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00600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CA" dirty="0"/>
              <a:t>Tropical Disturbance (Tropical Wave</a:t>
            </a:r>
            <a:r>
              <a:rPr lang="en-CA" dirty="0" smtClean="0"/>
              <a:t>):</a:t>
            </a:r>
          </a:p>
          <a:p>
            <a:pPr lvl="0"/>
            <a:r>
              <a:rPr lang="en-CA" dirty="0" smtClean="0"/>
              <a:t>easterly </a:t>
            </a:r>
            <a:r>
              <a:rPr lang="en-CA" dirty="0"/>
              <a:t>waves are oscillations (waves) in the trade winds moving from east to west across the Atlantic </a:t>
            </a:r>
            <a:endParaRPr lang="en-CA" dirty="0" smtClean="0"/>
          </a:p>
          <a:p>
            <a:pPr lvl="0"/>
            <a:r>
              <a:rPr lang="en-CA" dirty="0" smtClean="0"/>
              <a:t>these </a:t>
            </a:r>
            <a:r>
              <a:rPr lang="en-CA" dirty="0"/>
              <a:t>waves are characterized by clusters of thunderstorms separated by a distance of about 2000km (3-4 days) across the </a:t>
            </a:r>
            <a:r>
              <a:rPr lang="en-CA" dirty="0" smtClean="0"/>
              <a:t>Atlantic</a:t>
            </a:r>
          </a:p>
          <a:p>
            <a:pPr lvl="0"/>
            <a:r>
              <a:rPr lang="en-CA" dirty="0" smtClean="0"/>
              <a:t>if </a:t>
            </a:r>
            <a:r>
              <a:rPr lang="en-CA" dirty="0"/>
              <a:t>thunderstorm cluster exists for over 24 hours it is classified as a “tropical disturbance”</a:t>
            </a:r>
          </a:p>
        </p:txBody>
      </p:sp>
    </p:spTree>
    <p:extLst>
      <p:ext uri="{BB962C8B-B14F-4D97-AF65-F5344CB8AC3E}">
        <p14:creationId xmlns:p14="http://schemas.microsoft.com/office/powerpoint/2010/main" val="81753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19"/>
            <a:ext cx="8229600" cy="811481"/>
          </a:xfrm>
        </p:spPr>
        <p:txBody>
          <a:bodyPr/>
          <a:lstStyle/>
          <a:p>
            <a:r>
              <a:rPr lang="en-CA" dirty="0" smtClean="0"/>
              <a:t>Easterly (Tropical) Waves</a:t>
            </a:r>
            <a:endParaRPr lang="en-CA" dirty="0"/>
          </a:p>
        </p:txBody>
      </p:sp>
      <p:pic>
        <p:nvPicPr>
          <p:cNvPr id="410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1999"/>
            <a:ext cx="8229593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245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Hurricane Developmental Stages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00600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2"/>
            </a:pPr>
            <a:r>
              <a:rPr lang="en-CA" dirty="0"/>
              <a:t>Tropical Depression: </a:t>
            </a:r>
            <a:endParaRPr lang="en-CA" dirty="0" smtClean="0"/>
          </a:p>
          <a:p>
            <a:pPr lvl="0"/>
            <a:r>
              <a:rPr lang="en-CA" dirty="0" smtClean="0"/>
              <a:t>if </a:t>
            </a:r>
            <a:r>
              <a:rPr lang="en-CA" dirty="0"/>
              <a:t>circulation develops due to convergent air rotating cyclonically and the sustained winds are between 23 &amp; 39 mph, the storm is classified as a “tropical </a:t>
            </a:r>
            <a:r>
              <a:rPr lang="en-CA" dirty="0" smtClean="0"/>
              <a:t>depression”</a:t>
            </a:r>
          </a:p>
          <a:p>
            <a:pPr lvl="0"/>
            <a:r>
              <a:rPr lang="en-CA" dirty="0" smtClean="0"/>
              <a:t>tropical </a:t>
            </a:r>
            <a:r>
              <a:rPr lang="en-CA" dirty="0"/>
              <a:t>depressions are assigned numbers</a:t>
            </a:r>
          </a:p>
        </p:txBody>
      </p:sp>
    </p:spTree>
    <p:extLst>
      <p:ext uri="{BB962C8B-B14F-4D97-AF65-F5344CB8AC3E}">
        <p14:creationId xmlns:p14="http://schemas.microsoft.com/office/powerpoint/2010/main" val="174292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324600" y="2209800"/>
            <a:ext cx="2743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dirty="0"/>
              <a:t>Tropical Depression </a:t>
            </a:r>
            <a:r>
              <a:rPr lang="en-CA" sz="2000" dirty="0" smtClean="0"/>
              <a:t>Two 2014 </a:t>
            </a:r>
          </a:p>
          <a:p>
            <a:pPr algn="ctr"/>
            <a:r>
              <a:rPr lang="en-CA" sz="2000" dirty="0" smtClean="0"/>
              <a:t>Atlantic Hurricane Season</a:t>
            </a:r>
            <a:endParaRPr lang="en-CA" sz="2000" dirty="0"/>
          </a:p>
        </p:txBody>
      </p:sp>
      <p:pic>
        <p:nvPicPr>
          <p:cNvPr id="922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6025278" cy="6492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295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Hurricane Developmental Stages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00600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3"/>
            </a:pPr>
            <a:r>
              <a:rPr lang="en-CA" dirty="0"/>
              <a:t>Tropical </a:t>
            </a:r>
            <a:r>
              <a:rPr lang="en-CA" dirty="0" smtClean="0"/>
              <a:t>Storm:</a:t>
            </a:r>
          </a:p>
          <a:p>
            <a:pPr lvl="0"/>
            <a:r>
              <a:rPr lang="en-CA" dirty="0" smtClean="0"/>
              <a:t>if </a:t>
            </a:r>
            <a:r>
              <a:rPr lang="en-CA" dirty="0"/>
              <a:t>the depression strengthens (central pressure decreases) &amp; its strongest sustained winds are between 40 &amp; 73 mph, it becomes a “tropical storm” and the National Hurricane </a:t>
            </a:r>
            <a:r>
              <a:rPr lang="en-CA" dirty="0" smtClean="0"/>
              <a:t>Center </a:t>
            </a:r>
            <a:r>
              <a:rPr lang="en-CA" dirty="0"/>
              <a:t>assigns a </a:t>
            </a:r>
            <a:r>
              <a:rPr lang="en-CA" dirty="0" smtClean="0"/>
              <a:t>name (see Table 11.1)</a:t>
            </a:r>
            <a:endParaRPr lang="en-CA" dirty="0"/>
          </a:p>
          <a:p>
            <a:r>
              <a:rPr lang="en-CA" dirty="0"/>
              <a:t>the convection in tropical storms is usually concentrated near the centre with outer rainfall organizing into distinct </a:t>
            </a:r>
            <a:r>
              <a:rPr lang="en-CA" dirty="0" smtClean="0"/>
              <a:t>bands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18946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38800" y="2286000"/>
            <a:ext cx="3048000" cy="2209800"/>
          </a:xfrm>
        </p:spPr>
        <p:txBody>
          <a:bodyPr>
            <a:normAutofit/>
          </a:bodyPr>
          <a:lstStyle/>
          <a:p>
            <a:r>
              <a:rPr lang="en-CA" sz="2200" dirty="0" smtClean="0"/>
              <a:t>Tropical Storm Dolly</a:t>
            </a:r>
            <a:br>
              <a:rPr lang="en-CA" sz="2200" dirty="0" smtClean="0"/>
            </a:br>
            <a:r>
              <a:rPr lang="en-CA" sz="2200" dirty="0" smtClean="0"/>
              <a:t>2014 </a:t>
            </a:r>
            <a:br>
              <a:rPr lang="en-CA" sz="2200" dirty="0" smtClean="0"/>
            </a:br>
            <a:r>
              <a:rPr lang="en-CA" sz="2200" dirty="0" smtClean="0"/>
              <a:t>Atlantic Hurricane Season</a:t>
            </a: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399"/>
            <a:ext cx="5119758" cy="658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447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Hurricane Developmental Stages 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800600"/>
          </a:xfrm>
        </p:spPr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 startAt="4"/>
            </a:pPr>
            <a:r>
              <a:rPr lang="en-CA" dirty="0" smtClean="0"/>
              <a:t>Hurricane:</a:t>
            </a:r>
          </a:p>
          <a:p>
            <a:pPr lvl="0"/>
            <a:r>
              <a:rPr lang="en-CA" dirty="0" smtClean="0"/>
              <a:t>hurricanes </a:t>
            </a:r>
            <a:r>
              <a:rPr lang="en-CA" dirty="0"/>
              <a:t>are defined by sustained winds greater than 74 </a:t>
            </a:r>
            <a:r>
              <a:rPr lang="en-CA" dirty="0" smtClean="0"/>
              <a:t>mph</a:t>
            </a:r>
          </a:p>
          <a:p>
            <a:pPr lvl="0"/>
            <a:r>
              <a:rPr lang="en-CA" dirty="0" smtClean="0"/>
              <a:t>“major </a:t>
            </a:r>
            <a:r>
              <a:rPr lang="en-CA" dirty="0"/>
              <a:t>hurricanes” have sustained winds greater than 111 </a:t>
            </a:r>
            <a:r>
              <a:rPr lang="en-CA" dirty="0" smtClean="0"/>
              <a:t>mph</a:t>
            </a:r>
          </a:p>
          <a:p>
            <a:pPr lvl="0"/>
            <a:r>
              <a:rPr lang="en-CA" dirty="0" smtClean="0"/>
              <a:t>“super </a:t>
            </a:r>
            <a:r>
              <a:rPr lang="en-CA" dirty="0"/>
              <a:t>typhoons” in the NW Pacific have sustained winds greater than 150 mph</a:t>
            </a:r>
          </a:p>
        </p:txBody>
      </p:sp>
    </p:spTree>
    <p:extLst>
      <p:ext uri="{BB962C8B-B14F-4D97-AF65-F5344CB8AC3E}">
        <p14:creationId xmlns:p14="http://schemas.microsoft.com/office/powerpoint/2010/main" val="4166776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0200" y="2286000"/>
            <a:ext cx="3657600" cy="2209800"/>
          </a:xfrm>
        </p:spPr>
        <p:txBody>
          <a:bodyPr>
            <a:normAutofit/>
          </a:bodyPr>
          <a:lstStyle/>
          <a:p>
            <a:r>
              <a:rPr lang="en-CA" sz="2200" dirty="0" smtClean="0"/>
              <a:t>Hurricane Arthur</a:t>
            </a:r>
            <a:br>
              <a:rPr lang="en-CA" sz="2200" dirty="0" smtClean="0"/>
            </a:br>
            <a:r>
              <a:rPr lang="en-CA" sz="2200" dirty="0" smtClean="0"/>
              <a:t>2014 </a:t>
            </a:r>
            <a:br>
              <a:rPr lang="en-CA" sz="2200" dirty="0" smtClean="0"/>
            </a:br>
            <a:r>
              <a:rPr lang="en-CA" sz="2200" dirty="0" smtClean="0"/>
              <a:t>Atlantic Hurricane Season</a:t>
            </a:r>
            <a:r>
              <a:rPr lang="en-CA" dirty="0"/>
              <a:t/>
            </a:r>
            <a:br>
              <a:rPr lang="en-CA" dirty="0"/>
            </a:br>
            <a:endParaRPr lang="en-CA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5107334" cy="658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9735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CA" dirty="0" smtClean="0"/>
              <a:t>Hurricane Damage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410200"/>
          </a:xfrm>
        </p:spPr>
        <p:txBody>
          <a:bodyPr/>
          <a:lstStyle/>
          <a:p>
            <a:r>
              <a:rPr lang="en-CA" dirty="0" smtClean="0"/>
              <a:t>the cost of land falling hurricanes is enormous in terms of property and lives </a:t>
            </a:r>
          </a:p>
          <a:p>
            <a:r>
              <a:rPr lang="en-CA" dirty="0" smtClean="0"/>
              <a:t>the estimated costs of hurricane Katrina range from $80-100 billion</a:t>
            </a:r>
          </a:p>
          <a:p>
            <a:r>
              <a:rPr lang="en-CA" dirty="0" smtClean="0"/>
              <a:t>Hurricane Mitch in 1998 was responsible for the loss of 11,000 lives in Central America</a:t>
            </a:r>
          </a:p>
          <a:p>
            <a:r>
              <a:rPr lang="en-CA" dirty="0" smtClean="0"/>
              <a:t>the 1970 </a:t>
            </a:r>
            <a:r>
              <a:rPr lang="en-CA" dirty="0" err="1" smtClean="0"/>
              <a:t>Bhola</a:t>
            </a:r>
            <a:r>
              <a:rPr lang="en-CA" dirty="0" smtClean="0"/>
              <a:t> cyclone that made land fall in </a:t>
            </a:r>
            <a:r>
              <a:rPr lang="en-CA" dirty="0" err="1" smtClean="0"/>
              <a:t>Bangledesh</a:t>
            </a:r>
            <a:r>
              <a:rPr lang="en-CA" dirty="0" smtClean="0"/>
              <a:t> was responsible for 500,000 deaths</a:t>
            </a:r>
          </a:p>
          <a:p>
            <a:r>
              <a:rPr lang="en-CA" dirty="0" smtClean="0"/>
              <a:t>the damage is due to winds, storm surge and flooding due to heavy precipitation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929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Hurricane Classification</a:t>
            </a:r>
            <a:endParaRPr lang="en-CA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19" y="1828800"/>
            <a:ext cx="9072277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070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CA" dirty="0" smtClean="0"/>
              <a:t>Hurricane Damage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410200"/>
          </a:xfrm>
        </p:spPr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en-CA" dirty="0" smtClean="0"/>
              <a:t>Wind</a:t>
            </a:r>
          </a:p>
          <a:p>
            <a:pPr lvl="0"/>
            <a:r>
              <a:rPr lang="en-CA" dirty="0" smtClean="0"/>
              <a:t>the </a:t>
            </a:r>
            <a:r>
              <a:rPr lang="en-CA" dirty="0"/>
              <a:t>most obvious source of damage is due the very high winds (between 74 &amp; 190+ mph)</a:t>
            </a:r>
          </a:p>
          <a:p>
            <a:pPr lvl="0"/>
            <a:r>
              <a:rPr lang="en-CA" dirty="0"/>
              <a:t>aligned with the direction of motion the right side of the hurricane has strongest winds – this is due to the storm motion </a:t>
            </a:r>
          </a:p>
          <a:p>
            <a:pPr lvl="0"/>
            <a:r>
              <a:rPr lang="en-CA" dirty="0" smtClean="0"/>
              <a:t>upon </a:t>
            </a:r>
            <a:r>
              <a:rPr lang="en-CA" dirty="0"/>
              <a:t>landfall, hurricanes can spawn tornadoes</a:t>
            </a:r>
          </a:p>
          <a:p>
            <a:r>
              <a:rPr lang="en-CA" dirty="0" smtClean="0"/>
              <a:t>Hurricane </a:t>
            </a:r>
            <a:r>
              <a:rPr lang="en-CA" dirty="0"/>
              <a:t>Andrew resulted in $20 billion in wind </a:t>
            </a:r>
            <a:r>
              <a:rPr lang="en-CA" dirty="0" smtClean="0"/>
              <a:t>damage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91284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5082"/>
            <a:ext cx="8656320" cy="6492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CA" dirty="0" smtClean="0"/>
              <a:t>Wind Damage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3898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457200"/>
            <a:ext cx="7696200" cy="1143000"/>
          </a:xfrm>
        </p:spPr>
        <p:txBody>
          <a:bodyPr>
            <a:normAutofit fontScale="90000"/>
          </a:bodyPr>
          <a:lstStyle/>
          <a:p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Damage by Category &amp; Wind </a:t>
            </a:r>
            <a:r>
              <a:rPr lang="en-CA" dirty="0"/>
              <a:t>S</a:t>
            </a:r>
            <a:r>
              <a:rPr lang="en-CA" dirty="0" smtClean="0"/>
              <a:t>peed</a:t>
            </a:r>
            <a:endParaRPr lang="en-CA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93" y="2514600"/>
            <a:ext cx="9016367" cy="1421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14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Wind Damage Animation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5600" y="2209800"/>
            <a:ext cx="3429000" cy="4525963"/>
          </a:xfrm>
        </p:spPr>
        <p:txBody>
          <a:bodyPr/>
          <a:lstStyle/>
          <a:p>
            <a:pPr marL="0" indent="0">
              <a:buNone/>
            </a:pPr>
            <a:r>
              <a:rPr lang="en-CA" dirty="0" smtClean="0">
                <a:hlinkClick r:id="rId2"/>
              </a:rPr>
              <a:t>The COMET Program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88334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CA" dirty="0" smtClean="0"/>
              <a:t>Hurricane Damage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91200"/>
          </a:xfrm>
        </p:spPr>
        <p:txBody>
          <a:bodyPr>
            <a:normAutofit fontScale="85000" lnSpcReduction="10000"/>
          </a:bodyPr>
          <a:lstStyle/>
          <a:p>
            <a:pPr marL="514350" lvl="0" indent="-514350">
              <a:buFont typeface="+mj-lt"/>
              <a:buAutoNum type="arabicPeriod" startAt="2"/>
            </a:pPr>
            <a:r>
              <a:rPr lang="en-CA" sz="3800" dirty="0" smtClean="0"/>
              <a:t>Storm Surge</a:t>
            </a:r>
          </a:p>
          <a:p>
            <a:pPr lvl="0"/>
            <a:r>
              <a:rPr lang="en-CA" sz="3300" dirty="0" smtClean="0"/>
              <a:t>the </a:t>
            </a:r>
            <a:r>
              <a:rPr lang="en-CA" sz="3300" dirty="0"/>
              <a:t>most damage and loss of life is attributed to storm surge</a:t>
            </a:r>
          </a:p>
          <a:p>
            <a:pPr lvl="0"/>
            <a:r>
              <a:rPr lang="en-CA" sz="3300" dirty="0"/>
              <a:t>coastal locations can be impacted by a </a:t>
            </a:r>
            <a:r>
              <a:rPr lang="en-CA" sz="3300" dirty="0" smtClean="0"/>
              <a:t>2-8 </a:t>
            </a:r>
            <a:r>
              <a:rPr lang="en-CA" sz="3300" dirty="0"/>
              <a:t>metre increase in high tide </a:t>
            </a:r>
            <a:r>
              <a:rPr lang="en-CA" sz="3300" dirty="0" smtClean="0"/>
              <a:t>level; highest recorded was 13 metres</a:t>
            </a:r>
            <a:endParaRPr lang="en-CA" sz="3300" dirty="0"/>
          </a:p>
          <a:p>
            <a:pPr lvl="0"/>
            <a:r>
              <a:rPr lang="en-CA" sz="3300" dirty="0"/>
              <a:t>storm surge is generated by two compounding factors: </a:t>
            </a:r>
            <a:endParaRPr lang="en-CA" sz="3300" dirty="0" smtClean="0"/>
          </a:p>
          <a:p>
            <a:pPr lvl="1"/>
            <a:r>
              <a:rPr lang="en-CA" sz="3200" dirty="0" smtClean="0"/>
              <a:t>(</a:t>
            </a:r>
            <a:r>
              <a:rPr lang="en-CA" sz="3200" dirty="0"/>
              <a:t>a) the approaching low pressure results in a modest increase in sea level (pressure surge); &amp; </a:t>
            </a:r>
            <a:endParaRPr lang="en-CA" sz="3200" dirty="0" smtClean="0"/>
          </a:p>
          <a:p>
            <a:pPr lvl="1"/>
            <a:r>
              <a:rPr lang="en-CA" sz="3200" dirty="0" smtClean="0"/>
              <a:t>(</a:t>
            </a:r>
            <a:r>
              <a:rPr lang="en-CA" sz="3200" dirty="0"/>
              <a:t>b) intense winds “piling up” water against the shore (wind driven surge)</a:t>
            </a:r>
          </a:p>
          <a:p>
            <a:pPr lvl="0"/>
            <a:r>
              <a:rPr lang="en-CA" sz="3300" dirty="0"/>
              <a:t>the effect is usually most severe on the right side of the storm where the winds are </a:t>
            </a:r>
            <a:r>
              <a:rPr lang="en-CA" sz="3300" dirty="0" smtClean="0"/>
              <a:t>strongest</a:t>
            </a:r>
          </a:p>
          <a:p>
            <a:pPr lvl="0"/>
            <a:endParaRPr lang="en-CA" sz="3300" dirty="0"/>
          </a:p>
        </p:txBody>
      </p:sp>
    </p:spTree>
    <p:extLst>
      <p:ext uri="{BB962C8B-B14F-4D97-AF65-F5344CB8AC3E}">
        <p14:creationId xmlns:p14="http://schemas.microsoft.com/office/powerpoint/2010/main" val="4265472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Storm Surge Animation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0" y="2133600"/>
            <a:ext cx="5943600" cy="3992563"/>
          </a:xfrm>
        </p:spPr>
        <p:txBody>
          <a:bodyPr/>
          <a:lstStyle/>
          <a:p>
            <a:pPr marL="0" indent="0">
              <a:buNone/>
            </a:pPr>
            <a:r>
              <a:rPr lang="en-CA" dirty="0" smtClean="0">
                <a:hlinkClick r:id="rId2"/>
              </a:rPr>
              <a:t>The COMET Program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34322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38200"/>
          </a:xfrm>
        </p:spPr>
        <p:txBody>
          <a:bodyPr/>
          <a:lstStyle/>
          <a:p>
            <a:r>
              <a:rPr lang="en-CA" dirty="0" smtClean="0"/>
              <a:t>Hurricane Damage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791200"/>
          </a:xfrm>
        </p:spPr>
        <p:txBody>
          <a:bodyPr>
            <a:normAutofit/>
          </a:bodyPr>
          <a:lstStyle/>
          <a:p>
            <a:pPr marL="742950" lvl="0" indent="-742950">
              <a:buFont typeface="+mj-lt"/>
              <a:buAutoNum type="arabicPeriod" startAt="3"/>
            </a:pPr>
            <a:r>
              <a:rPr lang="en-CA" sz="3800" dirty="0" smtClean="0"/>
              <a:t>Flooding</a:t>
            </a:r>
          </a:p>
          <a:p>
            <a:pPr lvl="0"/>
            <a:r>
              <a:rPr lang="en-CA" dirty="0" smtClean="0"/>
              <a:t>Hurricanes can also bring significant precipitation (~25cm per day) to inland regions unaffected by storm surge flooding</a:t>
            </a:r>
          </a:p>
          <a:p>
            <a:pPr lvl="0"/>
            <a:r>
              <a:rPr lang="en-CA" dirty="0" smtClean="0"/>
              <a:t>This effect can be particularly severe in mountainous regions where the potential for landslides or mudslides exists (e.g., Central America)</a:t>
            </a:r>
          </a:p>
          <a:p>
            <a:pPr lvl="0"/>
            <a:endParaRPr lang="en-CA" sz="3300" dirty="0"/>
          </a:p>
        </p:txBody>
      </p:sp>
    </p:spTree>
    <p:extLst>
      <p:ext uri="{BB962C8B-B14F-4D97-AF65-F5344CB8AC3E}">
        <p14:creationId xmlns:p14="http://schemas.microsoft.com/office/powerpoint/2010/main" val="2284872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1668"/>
            <a:ext cx="8229600" cy="806532"/>
          </a:xfrm>
        </p:spPr>
        <p:txBody>
          <a:bodyPr/>
          <a:lstStyle/>
          <a:p>
            <a:r>
              <a:rPr lang="en-CA" dirty="0" smtClean="0"/>
              <a:t>Flooding from Hurricane Katrina</a:t>
            </a:r>
            <a:endParaRPr lang="en-CA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664126" cy="576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97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Hurricane Decay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CA" dirty="0"/>
              <a:t>when hurricanes move over land they are cut off from their key source of energy, the warm surface waters (friction also plays a minor role)</a:t>
            </a:r>
          </a:p>
          <a:p>
            <a:pPr lvl="0"/>
            <a:r>
              <a:rPr lang="en-CA" dirty="0"/>
              <a:t>strong upper level winds (wind shear) can weaken or destroy hurricanes</a:t>
            </a:r>
          </a:p>
          <a:p>
            <a:pPr lvl="0"/>
            <a:r>
              <a:rPr lang="en-CA" dirty="0"/>
              <a:t>steering of hurricanes by upper level jet can move hurricanes over cooler water surfaces which again removes the key energy </a:t>
            </a:r>
            <a:r>
              <a:rPr lang="en-CA" dirty="0" smtClean="0"/>
              <a:t>source</a:t>
            </a:r>
            <a:endParaRPr lang="en-CA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4670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CA" dirty="0" smtClean="0">
                <a:solidFill>
                  <a:schemeClr val="bg1"/>
                </a:solidFill>
              </a:rPr>
              <a:t>Tropical Cyclone Tracks</a:t>
            </a:r>
            <a:endParaRPr lang="en-CA" dirty="0">
              <a:solidFill>
                <a:schemeClr val="bg1"/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3" y="1143000"/>
            <a:ext cx="9000744" cy="5303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13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1297</Words>
  <Application>Microsoft Office PowerPoint</Application>
  <PresentationFormat>On-screen Show (4:3)</PresentationFormat>
  <Paragraphs>106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Hurricane Definition</vt:lpstr>
      <vt:lpstr>Anatomy of a Hurricane</vt:lpstr>
      <vt:lpstr>Hurricane “Eye”</vt:lpstr>
      <vt:lpstr>Anatomy of a Hurricane</vt:lpstr>
      <vt:lpstr>Hurricane “Eye Wall”</vt:lpstr>
      <vt:lpstr>Hurricane “Eye Wall”</vt:lpstr>
      <vt:lpstr>Hurricane “Eye Wall”</vt:lpstr>
      <vt:lpstr>Anatomy of a Hurricane</vt:lpstr>
      <vt:lpstr>Spiral Rain Bands</vt:lpstr>
      <vt:lpstr>Radar Reflectivity of Spiral Rain Bands</vt:lpstr>
      <vt:lpstr>Anatomy of a Hurricane</vt:lpstr>
      <vt:lpstr>PowerPoint Presentation</vt:lpstr>
      <vt:lpstr>3-D Structure of Hurricanes</vt:lpstr>
      <vt:lpstr>Components &amp; Characteristics of Hurricanes, Typhoons, &amp; Cyclones</vt:lpstr>
      <vt:lpstr>Components &amp; Characteristics of Hurricanes, Typhoons, &amp; Cyclones</vt:lpstr>
      <vt:lpstr>PowerPoint Presentation</vt:lpstr>
      <vt:lpstr>Components &amp; Characteristics of Hurricanes, Typhoons, &amp; Cyclones</vt:lpstr>
      <vt:lpstr>Hurricane Breeding Grounds</vt:lpstr>
      <vt:lpstr>Components &amp; Characteristics of Hurricanes, Typhoons, &amp; Cyclones</vt:lpstr>
      <vt:lpstr>Hurricane Frequency</vt:lpstr>
      <vt:lpstr>Hurricane Developmental Stages </vt:lpstr>
      <vt:lpstr>Hurricane Developmental Stages </vt:lpstr>
      <vt:lpstr>Easterly (Tropical) Waves</vt:lpstr>
      <vt:lpstr>Hurricane Developmental Stages </vt:lpstr>
      <vt:lpstr>PowerPoint Presentation</vt:lpstr>
      <vt:lpstr>Hurricane Developmental Stages </vt:lpstr>
      <vt:lpstr>Tropical Storm Dolly 2014  Atlantic Hurricane Season </vt:lpstr>
      <vt:lpstr>Hurricane Developmental Stages </vt:lpstr>
      <vt:lpstr>Hurricane Arthur 2014  Atlantic Hurricane Season </vt:lpstr>
      <vt:lpstr>Hurricane Damage</vt:lpstr>
      <vt:lpstr>Hurricane Classification</vt:lpstr>
      <vt:lpstr>Hurricane Damage</vt:lpstr>
      <vt:lpstr>Wind Damage</vt:lpstr>
      <vt:lpstr> Damage by Category &amp; Wind Speed</vt:lpstr>
      <vt:lpstr>Wind Damage Animation</vt:lpstr>
      <vt:lpstr>Hurricane Damage</vt:lpstr>
      <vt:lpstr>Storm Surge Animation</vt:lpstr>
      <vt:lpstr>Hurricane Damage</vt:lpstr>
      <vt:lpstr>Flooding from Hurricane Katrina</vt:lpstr>
      <vt:lpstr>Hurricane Decay</vt:lpstr>
      <vt:lpstr>Tropical Cyclone Tracks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Hurricane Definition</dc:title>
  <dc:creator>dcwilton</dc:creator>
  <cp:lastModifiedBy>dcwilton</cp:lastModifiedBy>
  <cp:revision>28</cp:revision>
  <dcterms:created xsi:type="dcterms:W3CDTF">2013-06-04T18:49:20Z</dcterms:created>
  <dcterms:modified xsi:type="dcterms:W3CDTF">2015-03-12T22:18:26Z</dcterms:modified>
</cp:coreProperties>
</file>